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7" r:id="rId3"/>
    <p:sldId id="256" r:id="rId4"/>
    <p:sldId id="314" r:id="rId5"/>
    <p:sldId id="265" r:id="rId6"/>
    <p:sldId id="322" r:id="rId7"/>
    <p:sldId id="289" r:id="rId8"/>
    <p:sldId id="266" r:id="rId9"/>
    <p:sldId id="268" r:id="rId10"/>
    <p:sldId id="269" r:id="rId11"/>
    <p:sldId id="270" r:id="rId12"/>
    <p:sldId id="271" r:id="rId13"/>
    <p:sldId id="258" r:id="rId14"/>
    <p:sldId id="281" r:id="rId15"/>
    <p:sldId id="291" r:id="rId16"/>
    <p:sldId id="292" r:id="rId17"/>
    <p:sldId id="340" r:id="rId18"/>
    <p:sldId id="278" r:id="rId19"/>
    <p:sldId id="277" r:id="rId20"/>
    <p:sldId id="304" r:id="rId21"/>
    <p:sldId id="331" r:id="rId22"/>
    <p:sldId id="343" r:id="rId23"/>
    <p:sldId id="323" r:id="rId24"/>
    <p:sldId id="342" r:id="rId25"/>
    <p:sldId id="329" r:id="rId26"/>
    <p:sldId id="328" r:id="rId27"/>
    <p:sldId id="284" r:id="rId28"/>
    <p:sldId id="327" r:id="rId29"/>
    <p:sldId id="259" r:id="rId30"/>
    <p:sldId id="287" r:id="rId31"/>
    <p:sldId id="286" r:id="rId32"/>
    <p:sldId id="280" r:id="rId33"/>
    <p:sldId id="290" r:id="rId34"/>
    <p:sldId id="285" r:id="rId35"/>
    <p:sldId id="282" r:id="rId36"/>
    <p:sldId id="305" r:id="rId37"/>
    <p:sldId id="293" r:id="rId38"/>
    <p:sldId id="283" r:id="rId39"/>
    <p:sldId id="262" r:id="rId40"/>
    <p:sldId id="261" r:id="rId41"/>
    <p:sldId id="263" r:id="rId42"/>
    <p:sldId id="294" r:id="rId43"/>
    <p:sldId id="295" r:id="rId44"/>
    <p:sldId id="296" r:id="rId45"/>
    <p:sldId id="297" r:id="rId46"/>
    <p:sldId id="306" r:id="rId47"/>
    <p:sldId id="264" r:id="rId48"/>
    <p:sldId id="299" r:id="rId49"/>
    <p:sldId id="341" r:id="rId50"/>
    <p:sldId id="337" r:id="rId51"/>
    <p:sldId id="333" r:id="rId52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5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B2C3-3E14-4B68-A9CF-0524B742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63CB-8884-4A9B-9092-70E8F4E3E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0229-4B5D-424B-885F-7C4363103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6B1C-8AD5-47B9-B159-E3D286F02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A9E7B-D26D-4C49-9593-9285650E3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3B12-06D9-4A62-B749-9483C1F6B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3E1B-B11C-4D8E-90DC-F1B7F8366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5DF0-81F2-4BB0-B3B5-19621B44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C5B0-3DD3-4219-910F-7EA16C20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6335-A244-4B31-A728-01E87E0D3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3B061-CA9C-4573-82F3-0F68A3C2B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F8FF-3515-4A56-A8AD-89372EFB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8D3EAD6-69B5-4A10-A33B-E35CCD2E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29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3200400" y="18288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9244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dirty="0" smtClean="0"/>
              <a:t>Development of multi-valley landscape</a:t>
            </a:r>
            <a:endParaRPr lang="nl-NL" sz="2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876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 dirty="0" smtClean="0"/>
              <a:t>Slow dynamics</a:t>
            </a:r>
          </a:p>
          <a:p>
            <a:r>
              <a:rPr lang="nl-NL" sz="2400" b="0" dirty="0" smtClean="0"/>
              <a:t>Non-equil. “aging” 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76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dirty="0" smtClean="0"/>
              <a:t>Summary </a:t>
            </a:r>
            <a:r>
              <a:rPr lang="nl-NL" sz="2800" b="0" dirty="0" smtClean="0">
                <a:sym typeface="Wingdings" pitchFamily="2" charset="2"/>
              </a:rPr>
              <a:t></a:t>
            </a:r>
            <a:endParaRPr lang="nl-NL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81000"/>
            <a:ext cx="48958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History of Spin Glasses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400" smtClean="0"/>
              <a:t>V. Cannella and JAM, Phys. Rev. B </a:t>
            </a:r>
            <a:r>
              <a:rPr lang="en-US" sz="2400" b="1" smtClean="0"/>
              <a:t>6, </a:t>
            </a:r>
            <a:r>
              <a:rPr lang="en-US" sz="2400" smtClean="0"/>
              <a:t>4220  (1972 ).</a:t>
            </a:r>
          </a:p>
          <a:p>
            <a:pPr eaLnBrk="1" hangingPunct="1"/>
            <a:r>
              <a:rPr lang="en-US" sz="2400" smtClean="0"/>
              <a:t>S.F. Edwards and P.W. Anderson, J. Phys. F </a:t>
            </a:r>
            <a:r>
              <a:rPr lang="en-US" sz="2400" b="1" smtClean="0"/>
              <a:t>5</a:t>
            </a:r>
            <a:r>
              <a:rPr lang="en-US" sz="2400" smtClean="0"/>
              <a:t>, 965 (1975).</a:t>
            </a:r>
          </a:p>
          <a:p>
            <a:pPr eaLnBrk="1" hangingPunct="1"/>
            <a:r>
              <a:rPr lang="en-US" sz="2400" smtClean="0"/>
              <a:t>K. H. Fischer, Phys. Rev. Lett. </a:t>
            </a:r>
            <a:r>
              <a:rPr lang="en-US" sz="2400" b="1" smtClean="0"/>
              <a:t>34</a:t>
            </a:r>
            <a:r>
              <a:rPr lang="en-US" sz="2400" smtClean="0"/>
              <a:t>, 1438 (1975).</a:t>
            </a:r>
          </a:p>
          <a:p>
            <a:pPr eaLnBrk="1" hangingPunct="1"/>
            <a:r>
              <a:rPr lang="en-US" sz="2400" smtClean="0"/>
              <a:t>D. Sherrington and S. Kirkpatrick, Phys. Rev. Lett. </a:t>
            </a:r>
            <a:r>
              <a:rPr lang="en-US" sz="2400" b="1" smtClean="0"/>
              <a:t>35</a:t>
            </a:r>
            <a:r>
              <a:rPr lang="en-US" sz="2400" smtClean="0"/>
              <a:t>, 1792 (1975).</a:t>
            </a:r>
          </a:p>
          <a:p>
            <a:pPr eaLnBrk="1" hangingPunct="1"/>
            <a:r>
              <a:rPr lang="en-US" sz="2400" smtClean="0"/>
              <a:t>And then all hell broke loose! G. Parisi, Phys. Rev. Lett. </a:t>
            </a:r>
            <a:r>
              <a:rPr lang="en-US" sz="2400" b="1" smtClean="0"/>
              <a:t>43</a:t>
            </a:r>
            <a:r>
              <a:rPr lang="en-US" sz="2400" smtClean="0"/>
              <a:t>, 1754 (1979); </a:t>
            </a:r>
            <a:r>
              <a:rPr lang="en-US" sz="2400" i="1" smtClean="0"/>
              <a:t>ibid </a:t>
            </a:r>
            <a:r>
              <a:rPr lang="en-US" sz="2400" b="1" smtClean="0"/>
              <a:t>50</a:t>
            </a:r>
            <a:r>
              <a:rPr lang="en-US" sz="2400" smtClean="0"/>
              <a:t>, 1946(1983).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See for experiment: I.A. Campbell and D.C.M.C. Petit,     J. Phys. Soc. Jpn. </a:t>
            </a:r>
            <a:r>
              <a:rPr lang="en-US" sz="2400" b="1" smtClean="0"/>
              <a:t>79, </a:t>
            </a:r>
            <a:r>
              <a:rPr lang="en-US" sz="2400" smtClean="0"/>
              <a:t>011006 (2010).</a:t>
            </a:r>
          </a:p>
          <a:p>
            <a:pPr eaLnBrk="1" hangingPunct="1"/>
            <a:r>
              <a:rPr lang="en-US" sz="2400" smtClean="0"/>
              <a:t>See for theory: H. Kawamura, J. Phys. Soc. Jpn. </a:t>
            </a:r>
            <a:r>
              <a:rPr lang="en-US" sz="2400" b="1" smtClean="0"/>
              <a:t>79</a:t>
            </a:r>
            <a:r>
              <a:rPr lang="en-US" sz="2400" smtClean="0"/>
              <a:t>, 011007 (2010).</a:t>
            </a: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63000" cy="533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ac-linear susceptibility (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ac</a:t>
            </a:r>
            <a:r>
              <a:rPr lang="en-US" sz="2800" dirty="0" smtClean="0"/>
              <a:t>--&gt;0) for </a:t>
            </a:r>
            <a:r>
              <a:rPr lang="en-US" sz="2800" b="1" dirty="0" err="1" smtClean="0"/>
              <a:t>Au</a:t>
            </a:r>
            <a:r>
              <a:rPr lang="en-US" sz="2800" dirty="0" err="1" smtClean="0"/>
              <a:t>Fe</a:t>
            </a:r>
            <a:r>
              <a:rPr lang="en-US" sz="2800" dirty="0" smtClean="0"/>
              <a:t> alloys</a:t>
            </a:r>
            <a:endParaRPr lang="en-US" sz="2800" b="1" dirty="0" smtClean="0"/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371600"/>
            <a:ext cx="3962400" cy="4754563"/>
          </a:xfrm>
          <a:noFill/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219200" y="6324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                                            V. Cannella and JAM, PRB </a:t>
            </a:r>
            <a:r>
              <a:rPr lang="en-US" sz="1800"/>
              <a:t>6</a:t>
            </a:r>
            <a:r>
              <a:rPr lang="en-US" sz="1800" b="0"/>
              <a:t>, 4220 (1972).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Field dependence of ac-susceptibility for </a:t>
            </a:r>
            <a:r>
              <a:rPr lang="en-US" sz="2800" b="1" dirty="0" err="1" smtClean="0"/>
              <a:t>Au</a:t>
            </a:r>
            <a:r>
              <a:rPr lang="en-US" sz="2800" dirty="0" err="1" smtClean="0"/>
              <a:t>Fe</a:t>
            </a:r>
            <a:endParaRPr lang="en-US" sz="2800" dirty="0" smtClean="0"/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5474" y="1600200"/>
            <a:ext cx="6333051" cy="4525963"/>
          </a:xfrm>
          <a:noFill/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819400" y="63246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                     V. Cannella and JAM, PRB </a:t>
            </a:r>
            <a:r>
              <a:rPr lang="en-US" sz="1800"/>
              <a:t>6</a:t>
            </a:r>
            <a:r>
              <a:rPr lang="en-US" sz="1800" b="0"/>
              <a:t>,</a:t>
            </a:r>
            <a:r>
              <a:rPr lang="en-US" sz="1800"/>
              <a:t> </a:t>
            </a:r>
            <a:r>
              <a:rPr lang="en-US" sz="1800" b="0"/>
              <a:t>4220 (1972).</a:t>
            </a:r>
            <a:endParaRPr lang="en-US" sz="1800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7315200" y="49530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In external field of 1000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/>
              <a:t>Evolution of Early Spin Glass Theories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E-A </a:t>
            </a:r>
            <a:r>
              <a:rPr lang="en-US" sz="2400" dirty="0" smtClean="0">
                <a:sym typeface="Wingdings" pitchFamily="2" charset="2"/>
              </a:rPr>
              <a:t> KF (1975): “OP</a:t>
            </a:r>
            <a:r>
              <a:rPr lang="en-US" sz="2400" baseline="-25000" dirty="0" smtClean="0">
                <a:sym typeface="Wingdings" pitchFamily="2" charset="2"/>
              </a:rPr>
              <a:t>EA</a:t>
            </a:r>
            <a:r>
              <a:rPr lang="en-US" sz="2400" dirty="0" smtClean="0">
                <a:sym typeface="Wingdings" pitchFamily="2" charset="2"/>
              </a:rPr>
              <a:t>”                                             for </a:t>
            </a:r>
            <a:r>
              <a:rPr lang="en-US" sz="2400" dirty="0" err="1" smtClean="0">
                <a:sym typeface="Wingdings" pitchFamily="2" charset="2"/>
              </a:rPr>
              <a:t>ergodic</a:t>
            </a:r>
            <a:r>
              <a:rPr lang="en-US" sz="2400" dirty="0" smtClean="0">
                <a:sym typeface="Wingdings" pitchFamily="2" charset="2"/>
              </a:rPr>
              <a:t> system                          and </a:t>
            </a:r>
            <a:r>
              <a:rPr lang="el-GR" sz="2400" b="1" dirty="0" smtClean="0">
                <a:latin typeface="Times New Roman"/>
                <a:cs typeface="Times New Roman"/>
                <a:sym typeface="Wingdings" pitchFamily="2" charset="2"/>
              </a:rPr>
              <a:t>χ</a:t>
            </a:r>
            <a:r>
              <a:rPr lang="nl-NL" sz="2400" baseline="-25000" dirty="0" smtClean="0">
                <a:latin typeface="Times New Roman"/>
                <a:cs typeface="Times New Roman"/>
                <a:sym typeface="Wingdings" pitchFamily="2" charset="2"/>
              </a:rPr>
              <a:t>LR </a:t>
            </a:r>
            <a:r>
              <a:rPr lang="nl-NL" sz="2400" dirty="0" smtClean="0">
                <a:cs typeface="Times New Roman"/>
                <a:sym typeface="Wingdings" pitchFamily="2" charset="2"/>
              </a:rPr>
              <a:t>= C/T[ 1 – q(T)].</a:t>
            </a:r>
            <a:r>
              <a:rPr lang="en-US" sz="2400" dirty="0" smtClean="0">
                <a:sym typeface="Wingdings" pitchFamily="2" charset="2"/>
              </a:rPr>
              <a:t>   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S-K (1975): q =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EA</a:t>
            </a:r>
            <a:r>
              <a:rPr lang="en-US" sz="2400" baseline="-25000" dirty="0" smtClean="0"/>
              <a:t>   </a:t>
            </a:r>
            <a:r>
              <a:rPr lang="en-US" sz="2400" dirty="0" smtClean="0"/>
              <a:t>a constant, RSB scheme incorrect,</a:t>
            </a:r>
            <a:r>
              <a:rPr lang="en-US" sz="2400" dirty="0" smtClean="0">
                <a:sym typeface="Wingdings" pitchFamily="2" charset="2"/>
              </a:rPr>
              <a:t> unstable solution for SG state. 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GP (1979): Spontaneous-RSB scheme OP is q(x) is a continuous variable as RSB matrix blocks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∞</a:t>
            </a:r>
            <a:r>
              <a:rPr lang="en-US" sz="2400" dirty="0" smtClean="0">
                <a:sym typeface="Wingdings" pitchFamily="2" charset="2"/>
              </a:rPr>
              <a:t>, 0 &lt; x &lt;1 (probability distribution of overlaps P(q) or x is time scale).</a:t>
            </a:r>
          </a:p>
          <a:p>
            <a:pPr eaLnBrk="1" hangingPunct="1">
              <a:buNone/>
            </a:pPr>
            <a:endParaRPr lang="en-US" sz="2400" dirty="0" smtClean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en-US" sz="2400" dirty="0" smtClean="0">
                <a:sym typeface="Wingdings" pitchFamily="2" charset="2"/>
              </a:rPr>
              <a:t>F-H (1986): Low energy excitations of droplet of reversed spins E ~</a:t>
            </a:r>
            <a:r>
              <a:rPr lang="en-US" sz="2400" dirty="0" err="1" smtClean="0">
                <a:sym typeface="Wingdings" pitchFamily="2" charset="2"/>
              </a:rPr>
              <a:t>JL</a:t>
            </a:r>
            <a:r>
              <a:rPr lang="en-US" sz="2400" baseline="30000" dirty="0" err="1" smtClean="0">
                <a:sym typeface="Wingdings" pitchFamily="2" charset="2"/>
              </a:rPr>
              <a:t>y</a:t>
            </a:r>
            <a:r>
              <a:rPr lang="en-US" sz="2400" dirty="0" smtClean="0">
                <a:sym typeface="Wingdings" pitchFamily="2" charset="2"/>
              </a:rPr>
              <a:t> , random changes (</a:t>
            </a:r>
            <a:r>
              <a:rPr lang="el-GR" sz="2400" dirty="0" smtClean="0">
                <a:sym typeface="Wingdings" pitchFamily="2" charset="2"/>
              </a:rPr>
              <a:t>δ</a:t>
            </a:r>
            <a:r>
              <a:rPr lang="nl-NL" sz="2400" dirty="0" smtClean="0">
                <a:sym typeface="Wingdings" pitchFamily="2" charset="2"/>
              </a:rPr>
              <a:t>J or </a:t>
            </a:r>
            <a:r>
              <a:rPr lang="el-GR" sz="2400" dirty="0" smtClean="0">
                <a:sym typeface="Wingdings" pitchFamily="2" charset="2"/>
              </a:rPr>
              <a:t>δ</a:t>
            </a:r>
            <a:r>
              <a:rPr lang="nl-NL" sz="2400" dirty="0" smtClean="0">
                <a:sym typeface="Wingdings" pitchFamily="2" charset="2"/>
              </a:rPr>
              <a:t>T)L</a:t>
            </a:r>
            <a:r>
              <a:rPr lang="nl-NL" sz="2400" baseline="30000" dirty="0" smtClean="0">
                <a:sym typeface="Wingdings" pitchFamily="2" charset="2"/>
              </a:rPr>
              <a:t>d/2</a:t>
            </a:r>
            <a:r>
              <a:rPr lang="nl-NL" sz="2400" dirty="0" smtClean="0">
                <a:sym typeface="Wingdings" pitchFamily="2" charset="2"/>
              </a:rPr>
              <a:t>, if d/2 &gt; y, have SG instability.  </a:t>
            </a:r>
            <a:r>
              <a:rPr lang="en-US" sz="2400" dirty="0" smtClean="0"/>
              <a:t>  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30850" y="2625725"/>
          <a:ext cx="114300" cy="177800"/>
        </p:xfrm>
        <a:graphic>
          <a:graphicData uri="http://schemas.openxmlformats.org/presentationml/2006/ole">
            <p:oleObj spid="_x0000_s3074" name="Equation" r:id="rId3" imgW="114120" imgH="17748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114800" y="1371600"/>
          <a:ext cx="3505200" cy="533400"/>
        </p:xfrm>
        <a:graphic>
          <a:graphicData uri="http://schemas.openxmlformats.org/presentationml/2006/ole">
            <p:oleObj spid="_x0000_s3075" name="Equation" r:id="rId4" imgW="1790640" imgH="27936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971800" y="1752600"/>
          <a:ext cx="2057400" cy="457200"/>
        </p:xfrm>
        <a:graphic>
          <a:graphicData uri="http://schemas.openxmlformats.org/presentationml/2006/ole">
            <p:oleObj spid="_x0000_s3077" name="Equation" r:id="rId5" imgW="990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696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EA &amp; SK models and Fisher calculation:               Random bonds of </a:t>
            </a:r>
            <a:r>
              <a:rPr lang="en-US" sz="2400" b="0" dirty="0" err="1"/>
              <a:t>Ising</a:t>
            </a:r>
            <a:r>
              <a:rPr lang="en-US" sz="2400" b="0" dirty="0"/>
              <a:t> classical with spins = </a:t>
            </a:r>
            <a:r>
              <a:rPr lang="en-US" sz="2400" b="0" dirty="0">
                <a:cs typeface="Arial" charset="0"/>
              </a:rPr>
              <a:t>½ </a:t>
            </a:r>
            <a:r>
              <a:rPr lang="en-US" sz="2400" dirty="0">
                <a:cs typeface="Arial" charset="0"/>
              </a:rPr>
              <a:t>,</a:t>
            </a:r>
            <a:r>
              <a:rPr lang="en-US" sz="2400" b="0" dirty="0"/>
              <a:t> </a:t>
            </a:r>
            <a:r>
              <a:rPr lang="en-US" sz="2800" dirty="0">
                <a:cs typeface="Arial" charset="0"/>
              </a:rPr>
              <a:t>∞ </a:t>
            </a:r>
            <a:r>
              <a:rPr lang="en-US" sz="2400" b="0" dirty="0">
                <a:cs typeface="Arial" charset="0"/>
              </a:rPr>
              <a:t>or +/-1</a:t>
            </a:r>
            <a:r>
              <a:rPr lang="en-US" sz="2400" b="0" dirty="0"/>
              <a:t>. Bonds form a Gaussian probability distribution.  Solution of free energy (F) via replica trick for partition function (Z)   F = -</a:t>
            </a:r>
            <a:r>
              <a:rPr lang="en-US" sz="2400" b="0" dirty="0" err="1"/>
              <a:t>k</a:t>
            </a:r>
            <a:r>
              <a:rPr lang="en-US" sz="2400" b="0" baseline="-25000" dirty="0" err="1"/>
              <a:t>B</a:t>
            </a:r>
            <a:r>
              <a:rPr lang="en-US" sz="2400" b="0" dirty="0" err="1"/>
              <a:t>T</a:t>
            </a:r>
            <a:r>
              <a:rPr lang="en-US" sz="2400" b="0" i="1" dirty="0" err="1"/>
              <a:t>ln</a:t>
            </a:r>
            <a:r>
              <a:rPr lang="en-US" sz="2400" dirty="0" err="1"/>
              <a:t>Z</a:t>
            </a:r>
            <a:r>
              <a:rPr lang="en-US" sz="2400" b="0" dirty="0"/>
              <a:t>. Results for </a:t>
            </a:r>
            <a:r>
              <a:rPr lang="el-GR" sz="2800" b="0" dirty="0" smtClean="0">
                <a:latin typeface="Times New Roman"/>
                <a:cs typeface="Times New Roman"/>
              </a:rPr>
              <a:t>χ</a:t>
            </a:r>
            <a:r>
              <a:rPr lang="en-US" sz="2400" b="0" i="1" dirty="0" smtClean="0">
                <a:cs typeface="Arial" charset="0"/>
              </a:rPr>
              <a:t> </a:t>
            </a:r>
            <a:r>
              <a:rPr lang="en-US" sz="2400" b="0" dirty="0">
                <a:cs typeface="Arial" charset="0"/>
              </a:rPr>
              <a:t>and C</a:t>
            </a:r>
            <a:endParaRPr lang="el-GR" sz="2400" b="0" i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0" dirty="0"/>
              <a:t> </a:t>
            </a:r>
            <a:endParaRPr lang="en-GB" sz="2400" b="0" dirty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419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838200"/>
            <a:ext cx="7010400" cy="58674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dirty="0" smtClean="0"/>
              <a:t>Introduction to S-K model – PRL </a:t>
            </a:r>
            <a:r>
              <a:rPr lang="nl-NL" sz="2800" dirty="0" smtClean="0"/>
              <a:t>35</a:t>
            </a:r>
            <a:r>
              <a:rPr lang="nl-NL" sz="2800" b="0" dirty="0" smtClean="0"/>
              <a:t>, 1792(1975)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#2] Spin Glasses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z="2400" smtClean="0"/>
              <a:t>Experimentally driven 1972; theoretical explained beginning in 1975 onwards… Still questions today!</a:t>
            </a:r>
          </a:p>
          <a:p>
            <a:pPr eaLnBrk="1" hangingPunct="1"/>
            <a:r>
              <a:rPr lang="en-US" sz="2400" smtClean="0"/>
              <a:t>Last of the classical (not quantum, but temperature-driven) phase transitions into a new state of matter using novel classical statistical mechanics.</a:t>
            </a:r>
          </a:p>
          <a:p>
            <a:pPr eaLnBrk="1" hangingPunct="1"/>
            <a:r>
              <a:rPr lang="en-US" sz="2400" smtClean="0"/>
              <a:t>“Order”, an unusual phase transition, out of randomness, competing interactions, and frustration. </a:t>
            </a:r>
          </a:p>
          <a:p>
            <a:pPr eaLnBrk="1" hangingPunct="1"/>
            <a:r>
              <a:rPr lang="en-US" sz="2400" smtClean="0"/>
              <a:t>A frozen glass of spins!</a:t>
            </a:r>
          </a:p>
          <a:p>
            <a:pPr eaLnBrk="1" hangingPunct="1"/>
            <a:r>
              <a:rPr lang="en-US" sz="2400" smtClean="0"/>
              <a:t>Very large-scale computer simulations.</a:t>
            </a:r>
          </a:p>
          <a:p>
            <a:pPr marL="342900" lvl="2" indent="-342900" eaLnBrk="1" hangingPunct="1">
              <a:buFontTx/>
              <a:buNone/>
            </a:pPr>
            <a:r>
              <a:rPr lang="en-US" smtClean="0"/>
              <a:t> </a:t>
            </a:r>
            <a:endParaRPr lang="en-US" sz="16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0668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/>
              <a:t>Early Theories and Models – </a:t>
            </a:r>
            <a:r>
              <a:rPr lang="en-US" sz="2800" dirty="0" err="1" smtClean="0"/>
              <a:t>Ising</a:t>
            </a:r>
            <a:r>
              <a:rPr lang="en-US" sz="2800" dirty="0" smtClean="0"/>
              <a:t> Spin Glasses:   A difference in predictions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     </a:t>
            </a:r>
            <a:r>
              <a:rPr lang="en-GB" sz="2400" dirty="0" smtClean="0"/>
              <a:t>Replica Symmetry Breaking Model: G. </a:t>
            </a:r>
            <a:r>
              <a:rPr lang="en-GB" sz="2400" dirty="0" err="1" smtClean="0"/>
              <a:t>Parisi</a:t>
            </a:r>
            <a:r>
              <a:rPr lang="en-GB" sz="2400" dirty="0" smtClean="0"/>
              <a:t>, PRL </a:t>
            </a:r>
            <a:r>
              <a:rPr lang="en-GB" sz="2400" b="1" dirty="0" smtClean="0"/>
              <a:t>50</a:t>
            </a:r>
            <a:r>
              <a:rPr lang="en-GB" sz="2400" dirty="0" smtClean="0"/>
              <a:t>,1946(1983). Continuous order parameter-q(x), i.e., many equilibrium states related to probability distribution of overlap of the magnetization in the different state. Predicts SG phase transition also in magnetic field.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    Droplet Model: D. Fisher and D. </a:t>
            </a:r>
            <a:r>
              <a:rPr lang="en-GB" sz="2400" dirty="0" err="1" smtClean="0"/>
              <a:t>Huse</a:t>
            </a:r>
            <a:r>
              <a:rPr lang="en-GB" sz="2400" dirty="0" smtClean="0"/>
              <a:t>, PRB </a:t>
            </a:r>
            <a:r>
              <a:rPr lang="en-GB" sz="2400" b="1" dirty="0" smtClean="0"/>
              <a:t>38</a:t>
            </a:r>
            <a:r>
              <a:rPr lang="en-GB" sz="2400" dirty="0" smtClean="0"/>
              <a:t>, 386(1988). Scaling of low-lying large-scale droplet excitations. Clusters of coherently flipped spins. Magnetic field destroys the SG phase, only a dynamical crossover.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How to tell the difference via experiment or simulation???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4267200"/>
            <a:ext cx="2133600" cy="137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61925"/>
            <a:ext cx="88677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90011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3429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 crossings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/>
              <a:t>Indeed phase transition in small external fields outside of MFT. (Leuzzi, Parisi PRL (2009)). Experiment not yet found!</a:t>
            </a:r>
            <a:endParaRPr lang="nl-NL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1752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For FSS see below</a:t>
            </a:r>
            <a:endParaRPr lang="nl-N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Controversy !!!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nl-NL" sz="2800" dirty="0" smtClean="0"/>
              <a:t>Finite size scaling: Is there a SG phase transition?</a:t>
            </a:r>
          </a:p>
        </p:txBody>
      </p:sp>
      <p:pic>
        <p:nvPicPr>
          <p:cNvPr id="665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4042" y="1600200"/>
            <a:ext cx="685591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23825"/>
            <a:ext cx="89535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 dirty="0" smtClean="0"/>
              <a:t>P. Young, lecture notes (2010)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42875"/>
            <a:ext cx="89249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22514" y="1219200"/>
            <a:ext cx="430887" cy="3505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NL" dirty="0" smtClean="0"/>
              <a:t>What is SG chirality? See below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90488"/>
            <a:ext cx="89630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934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Which correlation diverges first: SG or CG ? </a:t>
            </a:r>
            <a:br>
              <a:rPr lang="nl-NL" sz="2800" dirty="0" smtClean="0"/>
            </a:br>
            <a:r>
              <a:rPr lang="nl-NL" sz="2800" dirty="0" smtClean="0"/>
              <a:t>Is there a CG phase transition???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nl-NL" sz="2800" dirty="0" smtClean="0"/>
              <a:t>Two traditional questions, yet to be answered in 2012</a:t>
            </a:r>
            <a:endParaRPr lang="nl-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962150"/>
            <a:ext cx="8591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410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What about a chiral spin glass?  Need experiment?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Basic Experimental Properties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dirty="0" smtClean="0"/>
              <a:t>Four key experimental characteristics of spin glass:</a:t>
            </a:r>
          </a:p>
          <a:p>
            <a:pPr marL="609600" indent="-609600" eaLnBrk="1" hangingPunct="1"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buFontTx/>
              <a:buAutoNum type="arabicParenR"/>
            </a:pPr>
            <a:r>
              <a:rPr lang="en-US" sz="2400" dirty="0" smtClean="0"/>
              <a:t>Frequency dependent cusp in ac-susceptibility; divergence in non-linear susceptibility.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400" dirty="0" smtClean="0"/>
              <a:t>Difference between field cooling (FC) and zero field cooling (ZFC) magnetization.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400" dirty="0" smtClean="0"/>
              <a:t>Broad maximum in specific heat, non-critical behavior.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400" dirty="0" err="1" smtClean="0"/>
              <a:t>Metastable</a:t>
            </a:r>
            <a:r>
              <a:rPr lang="en-US" sz="2400" dirty="0" smtClean="0"/>
              <a:t> and aging low-temperature behavior.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764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Spin Glasses – Redux</a:t>
            </a:r>
            <a:br>
              <a:rPr lang="en-US" sz="2800" smtClean="0"/>
            </a:br>
            <a:r>
              <a:rPr lang="en-US" sz="2400" i="1" smtClean="0"/>
              <a:t>J. A. Mydosh</a:t>
            </a:r>
            <a:br>
              <a:rPr lang="en-US" sz="2400" i="1" smtClean="0"/>
            </a:br>
            <a:r>
              <a:rPr lang="en-US" sz="2400" i="1" smtClean="0"/>
              <a:t>Kamerlingh Onnes Laboratory </a:t>
            </a:r>
            <a:br>
              <a:rPr lang="en-US" sz="2400" i="1" smtClean="0"/>
            </a:br>
            <a:r>
              <a:rPr lang="en-US" sz="2400" i="1" smtClean="0"/>
              <a:t>Leiden University, The Netherlands</a:t>
            </a:r>
            <a:endParaRPr lang="en-US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Introduction: What is a spin glass.</a:t>
            </a:r>
          </a:p>
          <a:p>
            <a:pPr eaLnBrk="1" hangingPunct="1"/>
            <a:r>
              <a:rPr lang="en-US" sz="2400" smtClean="0"/>
              <a:t>History of spin glasses.</a:t>
            </a:r>
          </a:p>
          <a:p>
            <a:pPr eaLnBrk="1" hangingPunct="1"/>
            <a:r>
              <a:rPr lang="en-US" sz="2400" smtClean="0"/>
              <a:t>Basic experimental properties.</a:t>
            </a:r>
          </a:p>
          <a:p>
            <a:pPr eaLnBrk="1" hangingPunct="1"/>
            <a:r>
              <a:rPr lang="en-US" sz="2400" smtClean="0"/>
              <a:t>Early theories and models.</a:t>
            </a:r>
          </a:p>
          <a:p>
            <a:pPr eaLnBrk="1" hangingPunct="1"/>
            <a:r>
              <a:rPr lang="en-US" sz="2400" smtClean="0"/>
              <a:t>Present state of spin-glass behavior.</a:t>
            </a:r>
          </a:p>
          <a:p>
            <a:pPr eaLnBrk="1" hangingPunct="1"/>
            <a:r>
              <a:rPr lang="en-US" sz="2400" smtClean="0"/>
              <a:t>Chiral glasses.</a:t>
            </a:r>
          </a:p>
          <a:p>
            <a:pPr eaLnBrk="1" hangingPunct="1"/>
            <a:r>
              <a:rPr lang="en-US" sz="2400" smtClean="0"/>
              <a:t>Quantum spin glasses.</a:t>
            </a:r>
          </a:p>
          <a:p>
            <a:pPr eaLnBrk="1" hangingPunct="1"/>
            <a:r>
              <a:rPr lang="en-US" sz="2400" smtClean="0"/>
              <a:t>Future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9050"/>
            <a:ext cx="55054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152400"/>
            <a:ext cx="56483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219200"/>
            <a:ext cx="4454525" cy="4906963"/>
          </a:xfrm>
          <a:noFill/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5029200" y="5486400"/>
            <a:ext cx="53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/>
              <a:t>1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85800" y="609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533400"/>
            <a:ext cx="7467600" cy="5791200"/>
          </a:xfrm>
          <a:noFill/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609600" y="6096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4a)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200400" y="63246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30480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                  t</a:t>
            </a:r>
            <a:r>
              <a:rPr lang="en-US" sz="2000" b="0" baseline="-25000"/>
              <a:t>a</a:t>
            </a:r>
            <a:r>
              <a:rPr lang="en-US" sz="2000" b="0"/>
              <a:t> = t</a:t>
            </a:r>
            <a:r>
              <a:rPr lang="en-US" sz="2000" b="0" baseline="-25000"/>
              <a:t>w</a:t>
            </a:r>
            <a:r>
              <a:rPr lang="en-US" sz="2000" b="0"/>
              <a:t> + t</a:t>
            </a:r>
            <a:endParaRPr lang="en-US" b="0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3581400" y="914400"/>
            <a:ext cx="15239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i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09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432425" y="5181600"/>
            <a:ext cx="358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600" b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244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1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429000" y="4572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.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762000" y="6096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4b)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562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038600"/>
            <a:ext cx="10382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Mean-field H – T phase diagram for </a:t>
            </a:r>
            <a:r>
              <a:rPr lang="en-US"/>
              <a:t>Ising</a:t>
            </a:r>
            <a:r>
              <a:rPr lang="en-US" b="0"/>
              <a:t> SG.        (de Almeida-Thouless line)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6248400" y="5334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7150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RSB predicts phase transition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715000" y="914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Droplet predicts crossover, no RSB for phase transition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5715000" y="1600200"/>
            <a:ext cx="2971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Present experimental and numerical simulations favor droplet model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2514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Mean-field H – T phase diagram for isotropic </a:t>
            </a:r>
            <a:r>
              <a:rPr lang="en-US"/>
              <a:t>Heisenberg</a:t>
            </a:r>
            <a:r>
              <a:rPr lang="en-US" b="0"/>
              <a:t> SG (Gabay-Toulouse line)</a:t>
            </a:r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>
            <a:off x="3657600" y="39624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b="0"/>
          </a:p>
        </p:txBody>
      </p:sp>
      <p:sp>
        <p:nvSpPr>
          <p:cNvPr id="34827" name="Text Box 17"/>
          <p:cNvSpPr txBox="1">
            <a:spLocks noChangeArrowheads="1"/>
          </p:cNvSpPr>
          <p:nvPr/>
        </p:nvSpPr>
        <p:spPr bwMode="auto">
          <a:xfrm>
            <a:off x="2438400" y="38100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Crossover to  de A -T line</a:t>
            </a:r>
          </a:p>
        </p:txBody>
      </p:sp>
      <p:sp>
        <p:nvSpPr>
          <p:cNvPr id="34828" name="Text Box 20"/>
          <p:cNvSpPr txBox="1">
            <a:spLocks noChangeArrowheads="1"/>
          </p:cNvSpPr>
          <p:nvPr/>
        </p:nvSpPr>
        <p:spPr bwMode="auto">
          <a:xfrm>
            <a:off x="609600" y="48006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Mean-field H – T phase diagram for weakly anisotropic </a:t>
            </a:r>
            <a:r>
              <a:rPr lang="en-US"/>
              <a:t>Heisenberg</a:t>
            </a:r>
            <a:r>
              <a:rPr lang="en-US" b="0"/>
              <a:t> SG</a:t>
            </a:r>
          </a:p>
        </p:txBody>
      </p:sp>
      <p:sp>
        <p:nvSpPr>
          <p:cNvPr id="34829" name="AutoShape 21"/>
          <p:cNvSpPr>
            <a:spLocks noChangeArrowheads="1"/>
          </p:cNvSpPr>
          <p:nvPr/>
        </p:nvSpPr>
        <p:spPr bwMode="auto">
          <a:xfrm>
            <a:off x="5029200" y="3581400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b="0"/>
          </a:p>
        </p:txBody>
      </p:sp>
      <p:sp>
        <p:nvSpPr>
          <p:cNvPr id="34830" name="Text Box 22"/>
          <p:cNvSpPr txBox="1">
            <a:spLocks noChangeArrowheads="1"/>
          </p:cNvSpPr>
          <p:nvPr/>
        </p:nvSpPr>
        <p:spPr bwMode="auto">
          <a:xfrm>
            <a:off x="5791200" y="3429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  Onset of transverse SG order</a:t>
            </a:r>
          </a:p>
        </p:txBody>
      </p:sp>
      <p:sp>
        <p:nvSpPr>
          <p:cNvPr id="34831" name="AutoShape 23"/>
          <p:cNvSpPr>
            <a:spLocks noChangeArrowheads="1"/>
          </p:cNvSpPr>
          <p:nvPr/>
        </p:nvSpPr>
        <p:spPr bwMode="auto">
          <a:xfrm>
            <a:off x="3276600" y="5867400"/>
            <a:ext cx="823913" cy="76200"/>
          </a:xfrm>
          <a:prstGeom prst="rightArrow">
            <a:avLst>
              <a:gd name="adj1" fmla="val 50000"/>
              <a:gd name="adj2" fmla="val 270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b="0"/>
          </a:p>
        </p:txBody>
      </p:sp>
      <p:sp>
        <p:nvSpPr>
          <p:cNvPr id="34832" name="Text Box 24"/>
          <p:cNvSpPr txBox="1">
            <a:spLocks noChangeArrowheads="1"/>
          </p:cNvSpPr>
          <p:nvPr/>
        </p:nvSpPr>
        <p:spPr bwMode="auto">
          <a:xfrm>
            <a:off x="1219200" y="5638800"/>
            <a:ext cx="213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de A - T line transition to longitudinal spin order</a:t>
            </a:r>
          </a:p>
        </p:txBody>
      </p:sp>
      <p:sp>
        <p:nvSpPr>
          <p:cNvPr id="34833" name="Text Box 25"/>
          <p:cNvSpPr txBox="1">
            <a:spLocks noChangeArrowheads="1"/>
          </p:cNvSpPr>
          <p:nvPr/>
        </p:nvSpPr>
        <p:spPr bwMode="auto">
          <a:xfrm>
            <a:off x="5715000" y="5181600"/>
            <a:ext cx="304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Experimental situation for </a:t>
            </a:r>
            <a:r>
              <a:rPr lang="en-US"/>
              <a:t>Au</a:t>
            </a:r>
            <a:r>
              <a:rPr lang="en-US" b="0"/>
              <a:t>Fe, </a:t>
            </a:r>
            <a:r>
              <a:rPr lang="en-US"/>
              <a:t>Cu</a:t>
            </a:r>
            <a:r>
              <a:rPr lang="en-US" b="0"/>
              <a:t>Mn, </a:t>
            </a:r>
            <a:r>
              <a:rPr lang="en-US"/>
              <a:t>Ag</a:t>
            </a:r>
            <a:r>
              <a:rPr lang="en-US" b="0"/>
              <a:t>Mn,            etc. SG’s</a:t>
            </a:r>
          </a:p>
        </p:txBody>
      </p:sp>
      <p:sp>
        <p:nvSpPr>
          <p:cNvPr id="34834" name="AutoShape 26"/>
          <p:cNvSpPr>
            <a:spLocks/>
          </p:cNvSpPr>
          <p:nvPr/>
        </p:nvSpPr>
        <p:spPr bwMode="auto">
          <a:xfrm>
            <a:off x="5562600" y="5105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325562"/>
          </a:xfrm>
        </p:spPr>
        <p:txBody>
          <a:bodyPr/>
          <a:lstStyle/>
          <a:p>
            <a:pPr eaLnBrk="1" hangingPunct="1"/>
            <a:r>
              <a:rPr lang="en-US" sz="2400" smtClean="0"/>
              <a:t>Critical exponents of SG phase transition at </a:t>
            </a:r>
            <a:r>
              <a:rPr lang="el-GR" sz="2400" smtClean="0">
                <a:cs typeface="Arial" charset="0"/>
              </a:rPr>
              <a:t>ε</a:t>
            </a:r>
            <a:r>
              <a:rPr lang="en-US" sz="2400" smtClean="0">
                <a:cs typeface="Arial" charset="0"/>
              </a:rPr>
              <a:t> = (T – T</a:t>
            </a:r>
            <a:r>
              <a:rPr lang="en-US" sz="2400" b="1" baseline="-25000" smtClean="0">
                <a:cs typeface="Arial" charset="0"/>
              </a:rPr>
              <a:t>C</a:t>
            </a:r>
            <a:r>
              <a:rPr lang="en-US" sz="2400" smtClean="0">
                <a:cs typeface="Arial" charset="0"/>
              </a:rPr>
              <a:t>)/T</a:t>
            </a:r>
            <a:r>
              <a:rPr lang="en-US" sz="2400" b="1" baseline="-25000" smtClean="0">
                <a:cs typeface="Arial" charset="0"/>
              </a:rPr>
              <a:t>C</a:t>
            </a:r>
            <a:r>
              <a:rPr lang="en-US" sz="2400" smtClean="0">
                <a:cs typeface="Arial" charset="0"/>
              </a:rPr>
              <a:t/>
            </a:r>
            <a:br>
              <a:rPr lang="en-US" sz="2400" smtClean="0">
                <a:cs typeface="Arial" charset="0"/>
              </a:rPr>
            </a:br>
            <a:r>
              <a:rPr lang="en-US" sz="2400" smtClean="0"/>
              <a:t>from susceptibility, magnetization and specific heat measurements as function of T and H in dimension 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 eaLnBrk="1" hangingPunct="1"/>
            <a:r>
              <a:rPr lang="el-GR" sz="2400" smtClean="0">
                <a:cs typeface="Arial" charset="0"/>
              </a:rPr>
              <a:t>β</a:t>
            </a:r>
            <a:r>
              <a:rPr lang="en-US" sz="2400" smtClean="0">
                <a:cs typeface="Arial" charset="0"/>
              </a:rPr>
              <a:t> is order parameter exponent</a:t>
            </a:r>
          </a:p>
          <a:p>
            <a:pPr eaLnBrk="1" hangingPunct="1"/>
            <a:r>
              <a:rPr lang="el-GR" sz="2400" smtClean="0">
                <a:cs typeface="Arial" charset="0"/>
              </a:rPr>
              <a:t>γ</a:t>
            </a:r>
            <a:r>
              <a:rPr lang="en-US" sz="2400" smtClean="0">
                <a:cs typeface="Arial" charset="0"/>
              </a:rPr>
              <a:t>  is susceptibility exponent</a:t>
            </a:r>
          </a:p>
          <a:p>
            <a:pPr eaLnBrk="1" hangingPunct="1"/>
            <a:r>
              <a:rPr lang="el-GR" sz="2400" smtClean="0">
                <a:cs typeface="Arial" charset="0"/>
              </a:rPr>
              <a:t>α</a:t>
            </a:r>
            <a:r>
              <a:rPr lang="en-US" sz="2400" smtClean="0">
                <a:cs typeface="Arial" charset="0"/>
              </a:rPr>
              <a:t> is specific-heat exponent</a:t>
            </a:r>
          </a:p>
          <a:p>
            <a:pPr eaLnBrk="1" hangingPunct="1"/>
            <a:r>
              <a:rPr lang="el-GR" sz="2400" smtClean="0">
                <a:cs typeface="Arial" charset="0"/>
              </a:rPr>
              <a:t>δ</a:t>
            </a:r>
            <a:r>
              <a:rPr lang="en-US" sz="2400" smtClean="0">
                <a:cs typeface="Arial" charset="0"/>
              </a:rPr>
              <a:t> is magnetic-field exponent</a:t>
            </a:r>
          </a:p>
          <a:p>
            <a:pPr eaLnBrk="1" hangingPunct="1"/>
            <a:r>
              <a:rPr lang="el-GR" sz="2400" smtClean="0">
                <a:cs typeface="Arial" charset="0"/>
              </a:rPr>
              <a:t>η</a:t>
            </a:r>
            <a:r>
              <a:rPr lang="en-US" sz="2400" smtClean="0">
                <a:cs typeface="Arial" charset="0"/>
              </a:rPr>
              <a:t> is correlation function exponent</a:t>
            </a:r>
            <a:endParaRPr lang="el-GR" sz="2400" smtClean="0">
              <a:cs typeface="Arial" charset="0"/>
            </a:endParaRPr>
          </a:p>
          <a:p>
            <a:pPr eaLnBrk="1" hangingPunct="1"/>
            <a:r>
              <a:rPr lang="el-GR" sz="2400" smtClean="0">
                <a:cs typeface="Arial" charset="0"/>
              </a:rPr>
              <a:t>ν</a:t>
            </a:r>
            <a:r>
              <a:rPr lang="en-US" sz="2400" smtClean="0">
                <a:cs typeface="Arial" charset="0"/>
              </a:rPr>
              <a:t> is correlation exponent</a:t>
            </a:r>
          </a:p>
          <a:p>
            <a:pPr eaLnBrk="1" hangingPunct="1"/>
            <a:r>
              <a:rPr lang="el-GR" sz="2400" smtClean="0">
                <a:cs typeface="Arial" charset="0"/>
              </a:rPr>
              <a:t>ψ</a:t>
            </a:r>
            <a:r>
              <a:rPr lang="en-US" sz="2400" smtClean="0">
                <a:cs typeface="Arial" charset="0"/>
              </a:rPr>
              <a:t> is free energy-barrier length-scale exponent</a:t>
            </a:r>
          </a:p>
          <a:p>
            <a:pPr eaLnBrk="1" hangingPunct="1"/>
            <a:r>
              <a:rPr lang="el-GR" sz="2400" smtClean="0">
                <a:cs typeface="Arial" charset="0"/>
              </a:rPr>
              <a:t>θ</a:t>
            </a:r>
            <a:r>
              <a:rPr lang="en-US" sz="2400" smtClean="0">
                <a:cs typeface="Arial" charset="0"/>
              </a:rPr>
              <a:t> is droplet length-scale “L”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These critical exponents are related to each other by “scaling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relations”, e.g. </a:t>
            </a:r>
            <a:r>
              <a:rPr lang="el-GR" sz="2400" smtClean="0">
                <a:cs typeface="Arial" charset="0"/>
              </a:rPr>
              <a:t>ν</a:t>
            </a:r>
            <a:r>
              <a:rPr lang="en-US" sz="2400" smtClean="0">
                <a:cs typeface="Arial" charset="0"/>
              </a:rPr>
              <a:t> = </a:t>
            </a:r>
            <a:r>
              <a:rPr lang="el-GR" sz="2400" smtClean="0">
                <a:cs typeface="Arial" charset="0"/>
              </a:rPr>
              <a:t>γ</a:t>
            </a:r>
            <a:r>
              <a:rPr lang="en-US" sz="2400" smtClean="0">
                <a:cs typeface="Arial" charset="0"/>
              </a:rPr>
              <a:t>/(2 – </a:t>
            </a:r>
            <a:r>
              <a:rPr lang="el-GR" sz="2400" smtClean="0">
                <a:cs typeface="Arial" charset="0"/>
              </a:rPr>
              <a:t>η</a:t>
            </a:r>
            <a:r>
              <a:rPr lang="en-US" sz="2400" smtClean="0">
                <a:cs typeface="Arial" charset="0"/>
              </a:rPr>
              <a:t>), </a:t>
            </a:r>
            <a:r>
              <a:rPr lang="el-GR" sz="2400" smtClean="0">
                <a:cs typeface="Arial" charset="0"/>
              </a:rPr>
              <a:t>α</a:t>
            </a:r>
            <a:r>
              <a:rPr lang="en-US" sz="2400" smtClean="0">
                <a:cs typeface="Arial" charset="0"/>
              </a:rPr>
              <a:t> = 2 – d</a:t>
            </a:r>
            <a:r>
              <a:rPr lang="el-GR" sz="2400" smtClean="0">
                <a:cs typeface="Arial" charset="0"/>
              </a:rPr>
              <a:t>ν</a:t>
            </a:r>
            <a:r>
              <a:rPr lang="en-US" sz="2400" smtClean="0">
                <a:cs typeface="Arial" charset="0"/>
              </a:rPr>
              <a:t>, </a:t>
            </a:r>
            <a:r>
              <a:rPr lang="el-GR" sz="2400" smtClean="0">
                <a:cs typeface="Arial" charset="0"/>
              </a:rPr>
              <a:t>β</a:t>
            </a:r>
            <a:r>
              <a:rPr lang="en-US" sz="2400" smtClean="0">
                <a:cs typeface="Arial" charset="0"/>
              </a:rPr>
              <a:t> = </a:t>
            </a:r>
            <a:r>
              <a:rPr lang="el-GR" sz="2400" smtClean="0">
                <a:cs typeface="Arial" charset="0"/>
              </a:rPr>
              <a:t>γ</a:t>
            </a:r>
            <a:r>
              <a:rPr lang="en-US" sz="2400" smtClean="0">
                <a:cs typeface="Arial" charset="0"/>
              </a:rPr>
              <a:t>/(</a:t>
            </a:r>
            <a:r>
              <a:rPr lang="el-GR" sz="2400" smtClean="0">
                <a:cs typeface="Arial" charset="0"/>
              </a:rPr>
              <a:t>δ</a:t>
            </a:r>
            <a:r>
              <a:rPr lang="en-US" sz="2400" smtClean="0">
                <a:cs typeface="Arial" charset="0"/>
              </a:rPr>
              <a:t> – 1), etc.</a:t>
            </a:r>
            <a:endParaRPr lang="el-G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 </a:t>
            </a:r>
          </a:p>
          <a:p>
            <a:pPr eaLnBrk="1" hangingPunct="1"/>
            <a:endParaRPr lang="en-US" sz="2400" smtClean="0">
              <a:cs typeface="Arial" charset="0"/>
            </a:endParaRPr>
          </a:p>
          <a:p>
            <a:pPr eaLnBrk="1" hangingPunct="1"/>
            <a:endParaRPr lang="el-GR" sz="2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2400"/>
            <a:ext cx="6934200" cy="6477000"/>
          </a:xfrm>
          <a:noFill/>
        </p:spPr>
      </p:pic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7162800" y="914400"/>
            <a:ext cx="1066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Ising SG</a:t>
            </a:r>
          </a:p>
          <a:p>
            <a:pPr>
              <a:spcBef>
                <a:spcPct val="50000"/>
              </a:spcBef>
            </a:pPr>
            <a:r>
              <a:rPr lang="en-US" b="0"/>
              <a:t>T</a:t>
            </a:r>
            <a:r>
              <a:rPr lang="en-US" baseline="-25000"/>
              <a:t>C</a:t>
            </a:r>
            <a:r>
              <a:rPr lang="en-US" b="0"/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906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114800" y="53340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3D Heisenberg SG’s with weak anisotropy K(0)/T</a:t>
            </a:r>
            <a:r>
              <a:rPr lang="en-US" sz="2400" baseline="-25000"/>
              <a:t>C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Simulations [PRB </a:t>
            </a:r>
            <a:r>
              <a:rPr lang="en-US" sz="2000"/>
              <a:t>80</a:t>
            </a:r>
            <a:r>
              <a:rPr lang="en-US" sz="2000" b="0"/>
              <a:t>,024422(2009)] (48</a:t>
            </a:r>
            <a:r>
              <a:rPr lang="en-US" sz="2000" b="0" baseline="30000"/>
              <a:t>3 </a:t>
            </a:r>
            <a:r>
              <a:rPr lang="en-US" sz="2000" b="0"/>
              <a:t>&amp; 10</a:t>
            </a:r>
            <a:r>
              <a:rPr lang="en-US" sz="2000" b="0" baseline="30000"/>
              <a:t>7</a:t>
            </a:r>
            <a:r>
              <a:rPr lang="en-US" sz="2000" b="0"/>
              <a:t>CPU hr.) based upon E-A model show finite T</a:t>
            </a:r>
            <a:r>
              <a:rPr lang="en-US" sz="2000" b="0" baseline="-25000"/>
              <a:t>C</a:t>
            </a:r>
            <a:r>
              <a:rPr lang="en-US" sz="2000" b="0"/>
              <a:t> with SG OP: q</a:t>
            </a:r>
            <a:r>
              <a:rPr lang="en-US" sz="2000" b="0" baseline="-25000"/>
              <a:t>i</a:t>
            </a:r>
            <a:r>
              <a:rPr lang="en-US" sz="2000" b="0" baseline="30000"/>
              <a:t>µ</a:t>
            </a:r>
            <a:r>
              <a:rPr lang="el-GR" sz="2000" b="0" baseline="30000">
                <a:cs typeface="Arial" charset="0"/>
              </a:rPr>
              <a:t>ν</a:t>
            </a:r>
            <a:r>
              <a:rPr lang="en-US" sz="2000" b="0"/>
              <a:t> = S</a:t>
            </a:r>
            <a:r>
              <a:rPr lang="en-US" sz="2000" b="0" baseline="-25000"/>
              <a:t>i</a:t>
            </a:r>
            <a:r>
              <a:rPr lang="en-US" sz="2000" b="0" baseline="30000">
                <a:cs typeface="Arial" charset="0"/>
              </a:rPr>
              <a:t>µ(1)</a:t>
            </a:r>
            <a:r>
              <a:rPr lang="en-US" sz="2000" b="0">
                <a:cs typeface="Arial" charset="0"/>
              </a:rPr>
              <a:t>S</a:t>
            </a:r>
            <a:r>
              <a:rPr lang="en-US" sz="2000" b="0" baseline="-25000">
                <a:cs typeface="Arial" charset="0"/>
              </a:rPr>
              <a:t>i</a:t>
            </a:r>
            <a:r>
              <a:rPr lang="el-GR" sz="2000" b="0" baseline="30000">
                <a:cs typeface="Arial" charset="0"/>
              </a:rPr>
              <a:t>ν</a:t>
            </a:r>
            <a:r>
              <a:rPr lang="en-US" sz="2000" b="0" baseline="30000">
                <a:cs typeface="Arial" charset="0"/>
              </a:rPr>
              <a:t>(2)</a:t>
            </a:r>
            <a:r>
              <a:rPr lang="en-US" sz="2000" b="0">
                <a:cs typeface="Arial" charset="0"/>
              </a:rPr>
              <a:t> yet a new chiral OP appears with better agreement to experiment of critical exponents.</a:t>
            </a:r>
            <a:endParaRPr lang="el-GR" sz="2000" b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Chiral Glasses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 </a:t>
            </a:r>
            <a:r>
              <a:rPr lang="en-US" sz="2000" smtClean="0"/>
              <a:t>Kawamura [PRL </a:t>
            </a:r>
            <a:r>
              <a:rPr lang="en-US" sz="2000" b="1" smtClean="0"/>
              <a:t>68</a:t>
            </a:r>
            <a:r>
              <a:rPr lang="en-US" sz="2000" smtClean="0"/>
              <a:t>,3785(1992)] proposed a multispin “handyness” of the non-collinear 3D Heisenberg E-A model, i.e., the spin structure is right- or left-handed. Chirality with its associated OP.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                                          </a:t>
            </a:r>
            <a:r>
              <a:rPr lang="el-GR" sz="2000" smtClean="0">
                <a:cs typeface="Arial" charset="0"/>
              </a:rPr>
              <a:t>κ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µ</a:t>
            </a:r>
            <a:r>
              <a:rPr lang="en-US" sz="2000" smtClean="0">
                <a:cs typeface="Arial" charset="0"/>
              </a:rPr>
              <a:t> = </a:t>
            </a:r>
            <a:r>
              <a:rPr lang="en-US" sz="2000" b="1" smtClean="0">
                <a:cs typeface="Arial" charset="0"/>
              </a:rPr>
              <a:t>S</a:t>
            </a:r>
            <a:r>
              <a:rPr lang="en-US" sz="2000" baseline="-25000" smtClean="0">
                <a:cs typeface="Arial" charset="0"/>
              </a:rPr>
              <a:t>i+µ</a:t>
            </a:r>
            <a:r>
              <a:rPr lang="en-US" sz="2000" smtClean="0">
                <a:cs typeface="Arial" charset="0"/>
              </a:rPr>
              <a:t> ∙ (</a:t>
            </a:r>
            <a:r>
              <a:rPr lang="en-US" sz="2000" b="1" smtClean="0">
                <a:cs typeface="Arial" charset="0"/>
              </a:rPr>
              <a:t>S</a:t>
            </a:r>
            <a:r>
              <a:rPr lang="en-US" sz="2000" baseline="-25000" smtClean="0">
                <a:cs typeface="Arial" charset="0"/>
              </a:rPr>
              <a:t>i  </a:t>
            </a:r>
            <a:r>
              <a:rPr lang="en-US" sz="2000" smtClean="0">
                <a:cs typeface="Arial" charset="0"/>
              </a:rPr>
              <a:t>x </a:t>
            </a:r>
            <a:r>
              <a:rPr lang="en-US" sz="2000" b="1" smtClean="0">
                <a:cs typeface="Arial" charset="0"/>
              </a:rPr>
              <a:t>S</a:t>
            </a:r>
            <a:r>
              <a:rPr lang="en-US" sz="2000" baseline="-25000" smtClean="0">
                <a:cs typeface="Arial" charset="0"/>
              </a:rPr>
              <a:t>i-µ</a:t>
            </a:r>
            <a:r>
              <a:rPr lang="en-US" sz="2000" smtClean="0">
                <a:cs typeface="Arial" charset="0"/>
              </a:rPr>
              <a:t>)</a:t>
            </a:r>
            <a:r>
              <a:rPr lang="en-US" sz="2000" b="1" smtClean="0">
                <a:cs typeface="Arial" charset="0"/>
              </a:rPr>
              <a:t> </a:t>
            </a:r>
            <a:r>
              <a:rPr lang="en-US" sz="2000" i="1" u="sng" baseline="-25000" smtClean="0"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i="1" u="sng" baseline="-25000" smtClean="0">
                <a:cs typeface="Arial" charset="0"/>
              </a:rPr>
              <a:t>                                   </a:t>
            </a:r>
          </a:p>
          <a:p>
            <a:pPr eaLnBrk="1" hangingPunct="1">
              <a:buFontTx/>
              <a:buNone/>
            </a:pPr>
            <a:r>
              <a:rPr lang="en-US" sz="2000" baseline="-25000" smtClean="0">
                <a:cs typeface="Arial" charset="0"/>
              </a:rPr>
              <a:t>                                 </a:t>
            </a:r>
            <a:r>
              <a:rPr lang="en-US" sz="2000" smtClean="0">
                <a:cs typeface="Arial" charset="0"/>
              </a:rPr>
              <a:t>where </a:t>
            </a:r>
            <a:r>
              <a:rPr lang="en-US" sz="2000" b="1" smtClean="0">
                <a:cs typeface="Arial" charset="0"/>
              </a:rPr>
              <a:t>µ </a:t>
            </a:r>
            <a:r>
              <a:rPr lang="en-US" sz="2000" smtClean="0">
                <a:cs typeface="Arial" charset="0"/>
              </a:rPr>
              <a:t>is a lattice direction unit vector of the spin</a:t>
            </a:r>
          </a:p>
          <a:p>
            <a:pPr eaLnBrk="1" hangingPunct="1">
              <a:buFontTx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     Definition of Chiral OP:   q</a:t>
            </a:r>
            <a:r>
              <a:rPr lang="en-US" sz="2000" baseline="-25000" smtClean="0">
                <a:cs typeface="Arial" charset="0"/>
              </a:rPr>
              <a:t>CG,i</a:t>
            </a:r>
            <a:r>
              <a:rPr lang="en-US" sz="2000" baseline="30000" smtClean="0">
                <a:cs typeface="Arial" charset="0"/>
              </a:rPr>
              <a:t>µ </a:t>
            </a:r>
            <a:r>
              <a:rPr lang="en-US" sz="2000" smtClean="0">
                <a:cs typeface="Arial" charset="0"/>
              </a:rPr>
              <a:t> = </a:t>
            </a:r>
            <a:r>
              <a:rPr lang="el-GR" sz="2000" smtClean="0">
                <a:cs typeface="Arial" charset="0"/>
              </a:rPr>
              <a:t>κ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µ(1) </a:t>
            </a:r>
            <a:r>
              <a:rPr lang="el-GR" sz="2000" smtClean="0">
                <a:cs typeface="Arial" charset="0"/>
              </a:rPr>
              <a:t>κ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µ(2) </a:t>
            </a:r>
          </a:p>
          <a:p>
            <a:pPr eaLnBrk="1" hangingPunct="1">
              <a:buFontTx/>
              <a:buNone/>
            </a:pPr>
            <a:endParaRPr lang="en-US" sz="2000" baseline="300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000" baseline="300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     Competition between </a:t>
            </a:r>
            <a:r>
              <a:rPr lang="en-US" sz="2000" baseline="30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spin OP and Chiral OP</a:t>
            </a:r>
            <a:r>
              <a:rPr lang="en-US" sz="2000" baseline="30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 as </a:t>
            </a:r>
            <a:r>
              <a:rPr lang="en-US" sz="2000" baseline="30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determined by their correlation lengths, </a:t>
            </a:r>
            <a:r>
              <a:rPr lang="el-GR" sz="2000" smtClean="0">
                <a:cs typeface="Arial" charset="0"/>
              </a:rPr>
              <a:t>ξ</a:t>
            </a:r>
            <a:r>
              <a:rPr lang="en-US" sz="2000" baseline="-25000" smtClean="0">
                <a:cs typeface="Arial" charset="0"/>
              </a:rPr>
              <a:t>SG</a:t>
            </a:r>
            <a:r>
              <a:rPr lang="en-US" sz="2000" smtClean="0">
                <a:cs typeface="Arial" charset="0"/>
              </a:rPr>
              <a:t> and </a:t>
            </a:r>
            <a:r>
              <a:rPr lang="el-GR" sz="2000" smtClean="0">
                <a:cs typeface="Arial" charset="0"/>
              </a:rPr>
              <a:t>ξ</a:t>
            </a:r>
            <a:r>
              <a:rPr lang="en-US" sz="2000" baseline="-25000" smtClean="0">
                <a:cs typeface="Arial" charset="0"/>
              </a:rPr>
              <a:t>CG</a:t>
            </a:r>
            <a:r>
              <a:rPr lang="en-US" sz="2000" smtClean="0">
                <a:cs typeface="Arial" charset="0"/>
              </a:rPr>
              <a:t>.                    </a:t>
            </a: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What is a Spin Glass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Novel, yet classical, phase transition into a new state of matter: A frozen glass of spins.</a:t>
            </a:r>
          </a:p>
          <a:p>
            <a:pPr eaLnBrk="1" hangingPunct="1"/>
            <a:r>
              <a:rPr lang="en-US" sz="2400" smtClean="0"/>
              <a:t>Theoretical models with solutions of the phase transition available for spin glasses.</a:t>
            </a:r>
          </a:p>
          <a:p>
            <a:pPr eaLnBrk="1" hangingPunct="1"/>
            <a:r>
              <a:rPr lang="en-US" sz="2400" smtClean="0"/>
              <a:t>N.B. differences from real (window) glasses – no simple model solution or theory. Everybody loves a solvable model – almost.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Present State in 2010 of Spin-Glass Behavior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Controversy – numerical simulations of 3D Heisenberg SG bigger and longer.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Little new experiment on canonical SG’s.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SG behavior found in many new systems, e.g., disordered magnetic nanostructure materials.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Interest in chiral and quantum SG’s but mainly from theoretical point of view.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Quantum Spin Glasses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z="2400" smtClean="0"/>
              <a:t>What is a quantum SG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Theory can calculate but experiment is lacking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Is there a good quantum SG in nature?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Disappointment with LiHo</a:t>
            </a:r>
            <a:r>
              <a:rPr lang="en-US" sz="2400" baseline="-25000" smtClean="0"/>
              <a:t>x</a:t>
            </a:r>
            <a:r>
              <a:rPr lang="en-US" sz="2400" smtClean="0"/>
              <a:t>Y</a:t>
            </a:r>
            <a:r>
              <a:rPr lang="en-US" sz="2400" baseline="-25000" smtClean="0"/>
              <a:t>1-x</a:t>
            </a:r>
            <a:r>
              <a:rPr lang="en-US" sz="2400" smtClean="0"/>
              <a:t>F</a:t>
            </a:r>
            <a:r>
              <a:rPr lang="en-US" sz="2400" baseline="-25000" smtClean="0"/>
              <a:t>4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381000"/>
            <a:ext cx="6477000" cy="624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2673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943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477000" y="624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5054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Not a canonical SG, see PRL</a:t>
            </a:r>
            <a:r>
              <a:rPr lang="en-US" sz="1800"/>
              <a:t>105</a:t>
            </a:r>
            <a:r>
              <a:rPr lang="en-US" sz="1800" b="0"/>
              <a:t>,107203(2010)!!!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9436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7467600" y="2133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s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410200" y="50292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562600" y="5029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Canfield et al., PRB(2000).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6858000" y="2286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/>
              <a:t>Ge</a:t>
            </a:r>
            <a:r>
              <a:rPr lang="en-US" sz="3200" b="0" baseline="-25000"/>
              <a:t>2</a:t>
            </a:r>
            <a:endParaRPr 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Future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Need new experiments, yet very time and energy consuming.</a:t>
            </a:r>
          </a:p>
          <a:p>
            <a:pPr eaLnBrk="1" hangingPunct="1"/>
            <a:r>
              <a:rPr lang="en-US" sz="2400" dirty="0" smtClean="0"/>
              <a:t>Ongoing simulations on larger and larger parallel processing computers.</a:t>
            </a:r>
          </a:p>
          <a:p>
            <a:pPr eaLnBrk="1" hangingPunct="1"/>
            <a:r>
              <a:rPr lang="en-US" sz="2400" dirty="0" smtClean="0"/>
              <a:t>Need final proof of line </a:t>
            </a:r>
            <a:r>
              <a:rPr lang="en-US" sz="2400" dirty="0" err="1" smtClean="0"/>
              <a:t>dA</a:t>
            </a:r>
            <a:r>
              <a:rPr lang="en-US" sz="2400" dirty="0" smtClean="0"/>
              <a:t>-T.</a:t>
            </a:r>
          </a:p>
          <a:p>
            <a:pPr eaLnBrk="1" hangingPunct="1"/>
            <a:r>
              <a:rPr lang="en-US" sz="2400" dirty="0" smtClean="0"/>
              <a:t>Need final proof of </a:t>
            </a:r>
            <a:r>
              <a:rPr lang="en-US" sz="2400" dirty="0" err="1" smtClean="0"/>
              <a:t>chiral</a:t>
            </a:r>
            <a:r>
              <a:rPr lang="en-US" sz="2400" dirty="0" smtClean="0"/>
              <a:t> spin glass.</a:t>
            </a:r>
          </a:p>
          <a:p>
            <a:pPr eaLnBrk="1" hangingPunct="1"/>
            <a:r>
              <a:rPr lang="en-US" sz="2400" dirty="0" smtClean="0"/>
              <a:t>Experimental search for a quantum spin glass has not yet been rewarded.</a:t>
            </a:r>
          </a:p>
          <a:p>
            <a:pPr eaLnBrk="1" hangingPunct="1"/>
            <a:r>
              <a:rPr lang="en-US" sz="2400" dirty="0" err="1" smtClean="0"/>
              <a:t>Nanostructured</a:t>
            </a:r>
            <a:r>
              <a:rPr lang="en-US" sz="2400" dirty="0" smtClean="0"/>
              <a:t> spin glasses – size effects.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715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/>
              <a:t>OPEN TO BE USED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381000"/>
            <a:ext cx="6477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/>
              <a:t>To be used </a:t>
            </a:r>
            <a:endParaRPr lang="en-US" sz="2800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sz="2800" dirty="0" smtClean="0"/>
              <a:t>Some conclusions (PY)</a:t>
            </a:r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933575"/>
            <a:ext cx="7886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341438"/>
          </a:xfrm>
        </p:spPr>
        <p:txBody>
          <a:bodyPr/>
          <a:lstStyle/>
          <a:p>
            <a:r>
              <a:rPr lang="en-US" sz="2800" dirty="0" smtClean="0"/>
              <a:t>Cluster SG with ferromagnetic (</a:t>
            </a:r>
            <a:r>
              <a:rPr lang="en-US" sz="2800" dirty="0" err="1" smtClean="0"/>
              <a:t>mictomagnetic</a:t>
            </a:r>
            <a:r>
              <a:rPr lang="en-US" sz="2800" dirty="0" smtClean="0"/>
              <a:t>) regions 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867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33600" y="5486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2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33600" y="586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3</a:t>
            </a:r>
          </a:p>
        </p:txBody>
      </p: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3603625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i</a:t>
            </a:r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2514600" y="6172200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66675"/>
            <a:ext cx="5562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228725"/>
            <a:ext cx="85820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dirty="0" smtClean="0"/>
              <a:t>     Two valley landscape of ferromagnet</a:t>
            </a:r>
            <a:endParaRPr lang="nl-NL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1390</Words>
  <Application>Microsoft Office PowerPoint</Application>
  <PresentationFormat>On-screen Show (4:3)</PresentationFormat>
  <Paragraphs>167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Slide 1</vt:lpstr>
      <vt:lpstr>#2] Spin Glasses</vt:lpstr>
      <vt:lpstr>Spin Glasses – Redux J. A. Mydosh Kamerlingh Onnes Laboratory  Leiden University, The Netherlands</vt:lpstr>
      <vt:lpstr>What is a Spin Glass</vt:lpstr>
      <vt:lpstr>Slide 5</vt:lpstr>
      <vt:lpstr>Cluster SG with ferromagnetic (mictomagnetic) regions </vt:lpstr>
      <vt:lpstr>Slide 7</vt:lpstr>
      <vt:lpstr>Slide 8</vt:lpstr>
      <vt:lpstr>Slide 9</vt:lpstr>
      <vt:lpstr>Slide 10</vt:lpstr>
      <vt:lpstr>Slide 11</vt:lpstr>
      <vt:lpstr>Slide 12</vt:lpstr>
      <vt:lpstr>History of Spin Glasses</vt:lpstr>
      <vt:lpstr>Slide 14</vt:lpstr>
      <vt:lpstr>ac-linear susceptibility (hac--&gt;0) for AuFe alloys</vt:lpstr>
      <vt:lpstr>Field dependence of ac-susceptibility for AuFe</vt:lpstr>
      <vt:lpstr>Evolution of Early Spin Glass Theories</vt:lpstr>
      <vt:lpstr>Slide 18</vt:lpstr>
      <vt:lpstr>Slide 19</vt:lpstr>
      <vt:lpstr>Early Theories and Models – Ising Spin Glasses:   A difference in predictions</vt:lpstr>
      <vt:lpstr>Slide 21</vt:lpstr>
      <vt:lpstr>Slide 22</vt:lpstr>
      <vt:lpstr>Finite size scaling: Is there a SG phase transition?</vt:lpstr>
      <vt:lpstr>Slide 24</vt:lpstr>
      <vt:lpstr>Slide 25</vt:lpstr>
      <vt:lpstr>Slide 26</vt:lpstr>
      <vt:lpstr>Which correlation diverges first: SG or CG ?  Is there a CG phase transition???</vt:lpstr>
      <vt:lpstr>Two traditional questions, yet to be answered in 2012</vt:lpstr>
      <vt:lpstr>Basic Experimental Properties </vt:lpstr>
      <vt:lpstr>Slide 30</vt:lpstr>
      <vt:lpstr>Slide 31</vt:lpstr>
      <vt:lpstr>Slide 32</vt:lpstr>
      <vt:lpstr>Slide 33</vt:lpstr>
      <vt:lpstr>Slide 34</vt:lpstr>
      <vt:lpstr>Slide 35</vt:lpstr>
      <vt:lpstr>Critical exponents of SG phase transition at ε = (T – TC)/TC from susceptibility, magnetization and specific heat measurements as function of T and H in dimension d</vt:lpstr>
      <vt:lpstr>Slide 37</vt:lpstr>
      <vt:lpstr>Slide 38</vt:lpstr>
      <vt:lpstr>Chiral Glasses</vt:lpstr>
      <vt:lpstr>Present State in 2010 of Spin-Glass Behavior</vt:lpstr>
      <vt:lpstr>Quantum Spin Glasses</vt:lpstr>
      <vt:lpstr>Slide 42</vt:lpstr>
      <vt:lpstr>Slide 43</vt:lpstr>
      <vt:lpstr>Slide 44</vt:lpstr>
      <vt:lpstr>Slide 45</vt:lpstr>
      <vt:lpstr>Slide 46</vt:lpstr>
      <vt:lpstr>Future</vt:lpstr>
      <vt:lpstr>Slide 48</vt:lpstr>
      <vt:lpstr>OPEN TO BE USED</vt:lpstr>
      <vt:lpstr>To be used </vt:lpstr>
      <vt:lpstr>Some conclusions (PY)</vt:lpstr>
    </vt:vector>
  </TitlesOfParts>
  <Company>Faculty of Mathematics and Natural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Glasses – Redux J. A. Mydosh Kamerlingh Onnes Laboratory  Leiden University, The Netherlands</dc:title>
  <dc:creator>mydosh</dc:creator>
  <cp:lastModifiedBy>Mydosh</cp:lastModifiedBy>
  <cp:revision>102</cp:revision>
  <cp:lastPrinted>2010-10-22T09:42:32Z</cp:lastPrinted>
  <dcterms:created xsi:type="dcterms:W3CDTF">2010-09-26T11:10:42Z</dcterms:created>
  <dcterms:modified xsi:type="dcterms:W3CDTF">2011-10-02T16:37:03Z</dcterms:modified>
</cp:coreProperties>
</file>